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62" r:id="rId4"/>
    <p:sldId id="278" r:id="rId5"/>
    <p:sldId id="279" r:id="rId6"/>
    <p:sldId id="269" r:id="rId7"/>
    <p:sldId id="270" r:id="rId8"/>
    <p:sldId id="268" r:id="rId9"/>
    <p:sldId id="264" r:id="rId10"/>
    <p:sldId id="274" r:id="rId11"/>
    <p:sldId id="267" r:id="rId12"/>
    <p:sldId id="260" r:id="rId13"/>
    <p:sldId id="271" r:id="rId14"/>
    <p:sldId id="273" r:id="rId15"/>
    <p:sldId id="276" r:id="rId16"/>
    <p:sldId id="258" r:id="rId17"/>
    <p:sldId id="277" r:id="rId18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5" autoAdjust="0"/>
    <p:restoredTop sz="91939" autoAdjust="0"/>
  </p:normalViewPr>
  <p:slideViewPr>
    <p:cSldViewPr>
      <p:cViewPr varScale="1">
        <p:scale>
          <a:sx n="57" d="100"/>
          <a:sy n="57" d="100"/>
        </p:scale>
        <p:origin x="-78" y="-6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BAE3-A2F9-4AA3-81F8-ED4829823682}" type="datetimeFigureOut">
              <a:rPr lang="en-US" smtClean="0"/>
              <a:t>17-Oct-17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65D4-A949-4219-B743-72F2315F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3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699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Netsim</a:t>
            </a:r>
            <a:r>
              <a:rPr lang="en-US" dirty="0" smtClean="0"/>
              <a:t> base model Vitec</a:t>
            </a:r>
          </a:p>
          <a:p>
            <a:r>
              <a:rPr lang="en-US" dirty="0" smtClean="0"/>
              <a:t>Translated into Hydroram proprietary</a:t>
            </a:r>
            <a:r>
              <a:rPr lang="en-US" baseline="0" dirty="0" smtClean="0"/>
              <a:t> software</a:t>
            </a:r>
          </a:p>
          <a:p>
            <a:r>
              <a:rPr lang="en-US" dirty="0" smtClean="0"/>
              <a:t>The lines represent flow paths between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7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jump into the discussion I wanted to start with the Marina booster 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7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jump into the discussion I wanted to start with the Marina </a:t>
            </a:r>
            <a:r>
              <a:rPr lang="en-US" smtClean="0"/>
              <a:t>booster 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7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1270000" y="60071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1D43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1D43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1D43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1D43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1D43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/>
          <p:nvPr/>
        </p:nvSpPr>
        <p:spPr>
          <a:xfrm>
            <a:off x="-38101" y="9091017"/>
            <a:ext cx="13081002" cy="702867"/>
          </a:xfrm>
          <a:prstGeom prst="rect">
            <a:avLst/>
          </a:prstGeom>
          <a:solidFill>
            <a:srgbClr val="09A37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2151" y="401296"/>
            <a:ext cx="2551814" cy="22784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1D436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03692" y="9251950"/>
            <a:ext cx="384721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-38101" y="9091017"/>
            <a:ext cx="13081002" cy="702867"/>
          </a:xfrm>
          <a:prstGeom prst="rect">
            <a:avLst/>
          </a:prstGeom>
          <a:solidFill>
            <a:srgbClr val="09A37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9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2158" y="810247"/>
            <a:ext cx="2174311" cy="194134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09317" y="466158"/>
            <a:ext cx="9731731" cy="215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48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952500" y="3213137"/>
            <a:ext cx="11099801" cy="5289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48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solidFill>
                  <a:srgbClr val="1048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solidFill>
                  <a:srgbClr val="1048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solidFill>
                  <a:srgbClr val="1048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solidFill>
                  <a:srgbClr val="1048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  <a:lvl2pPr marL="7408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2pPr>
            <a:lvl3pPr marL="11853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ubTitle" sz="quarter" idx="1"/>
          </p:nvPr>
        </p:nvSpPr>
        <p:spPr>
          <a:xfrm>
            <a:off x="1930400" y="4811297"/>
            <a:ext cx="4460453" cy="1130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Robert Miller</a:t>
            </a:r>
          </a:p>
          <a:p>
            <a:r>
              <a:rPr lang="en-US" sz="3000" dirty="0" smtClean="0"/>
              <a:t>Marafeq Qatar</a:t>
            </a:r>
          </a:p>
          <a:p>
            <a:r>
              <a:rPr lang="en-US" sz="2200" dirty="0" smtClean="0"/>
              <a:t>Robert.miller@marafeq.com.qa</a:t>
            </a:r>
            <a:endParaRPr sz="2200" dirty="0"/>
          </a:p>
        </p:txBody>
      </p:sp>
      <p:sp>
        <p:nvSpPr>
          <p:cNvPr id="126" name="Shape 126"/>
          <p:cNvSpPr>
            <a:spLocks noGrp="1"/>
          </p:cNvSpPr>
          <p:nvPr>
            <p:ph type="ctrTitle"/>
          </p:nvPr>
        </p:nvSpPr>
        <p:spPr>
          <a:xfrm>
            <a:off x="1270000" y="2616200"/>
            <a:ext cx="10464800" cy="1803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dirty="0"/>
              <a:t>Using Symmetrical Pumping to Manage Hydraulic Transients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0" y="9220200"/>
            <a:ext cx="2531364" cy="381000"/>
          </a:xfrm>
          <a:prstGeom prst="rect">
            <a:avLst/>
          </a:prstGeom>
        </p:spPr>
      </p:pic>
      <p:sp>
        <p:nvSpPr>
          <p:cNvPr id="6" name="Shape 125"/>
          <p:cNvSpPr txBox="1">
            <a:spLocks/>
          </p:cNvSpPr>
          <p:nvPr/>
        </p:nvSpPr>
        <p:spPr>
          <a:xfrm>
            <a:off x="7356053" y="4811297"/>
            <a:ext cx="2956347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8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en-US" sz="3300" dirty="0" smtClean="0"/>
              <a:t>Ola Rossing</a:t>
            </a:r>
          </a:p>
          <a:p>
            <a:pPr hangingPunct="1"/>
            <a:r>
              <a:rPr lang="en-US" sz="3300" dirty="0" smtClean="0"/>
              <a:t>Hydroram</a:t>
            </a:r>
          </a:p>
          <a:p>
            <a:pPr hangingPunct="1"/>
            <a:r>
              <a:rPr lang="en-US" sz="2400" dirty="0" smtClean="0"/>
              <a:t>Ola@hydroram.se</a:t>
            </a:r>
            <a:endParaRPr lang="en-US" sz="2400" dirty="0"/>
          </a:p>
        </p:txBody>
      </p:sp>
      <p:pic>
        <p:nvPicPr>
          <p:cNvPr id="7" name="Picture 6" descr="https://www.uia.org/sites/uia.org/files/or_logotypes/d2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50471"/>
            <a:ext cx="3001561" cy="14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uroheat.org/wp-content/uploads/2017/06/2017_IDCHCGDECA_Banner-1024x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4" y="6256713"/>
            <a:ext cx="10550168" cy="26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63600" y="609600"/>
            <a:ext cx="9448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/>
            <a:r>
              <a:rPr lang="en-US" sz="5400" dirty="0" smtClean="0"/>
              <a:t>Extreme Transients</a:t>
            </a:r>
            <a:endParaRPr lang="en-US" sz="5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981201"/>
            <a:ext cx="9317826" cy="673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46279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1993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89916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Symmetrical Pumping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36" y="2819400"/>
            <a:ext cx="404276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robert.miller\Documents\Qatar\Reports\Surge\Validate surge\Rapp 1\2017-03-17\sym60-8-pea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28800"/>
            <a:ext cx="7620000" cy="53894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2600" y="7356118"/>
            <a:ext cx="6324600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Pumps work in pairs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Speed change applies to both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5800" y="7389912"/>
            <a:ext cx="5639501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One fails, shut other down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Within 1 second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50000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568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1247" y="609600"/>
            <a:ext cx="10464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/>
            <a:r>
              <a:rPr lang="en-US" sz="5400" dirty="0"/>
              <a:t>Symmetrical Pump with TES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81200"/>
            <a:ext cx="9358151" cy="675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6346279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8499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10464800" cy="1752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Usable DP Constrained by Static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600" y="7010400"/>
            <a:ext cx="5257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8C delta 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3203" y="7010400"/>
            <a:ext cx="5257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9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 delta 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9" y="2971800"/>
            <a:ext cx="5540834" cy="38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6" y="3059326"/>
            <a:ext cx="54221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346279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793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2964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Minimum Pinch Point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4" y="2590800"/>
            <a:ext cx="917829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350000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6594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4488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Plant Regulation Strategy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76400"/>
            <a:ext cx="9418320" cy="66522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350000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2472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2202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Transients—Single Pump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017837"/>
            <a:ext cx="6258760" cy="452596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12" y="3048000"/>
            <a:ext cx="6223635" cy="4500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83" y="9220200"/>
            <a:ext cx="2531364" cy="3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7624306"/>
            <a:ext cx="54864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In system without TES, single pump is fine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8200" y="7628612"/>
            <a:ext cx="54864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In system with multiple tanks, - single is risky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6350000" y="9221609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4070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86868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Transients—Symmetrical</a:t>
            </a:r>
            <a:endParaRPr lang="en-US" sz="6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600200"/>
            <a:ext cx="9185009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2514600"/>
            <a:ext cx="2531364" cy="3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4600" y="8157080"/>
            <a:ext cx="10744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Symmetrical pumping provides safe and efficient operation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338678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0798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499" y="1447800"/>
            <a:ext cx="11493501" cy="762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dirty="0" smtClean="0">
                <a:solidFill>
                  <a:schemeClr val="tx1"/>
                </a:solidFill>
              </a:rPr>
              <a:t>The Author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Robert Miller, Technical Specialist District Cooling with Marafeq Qatar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Mechanical engineer serving the district energy industry since 1978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Analysis and design of district heating and cooling piping and building connections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Master of Science in Mechanical Engineering from New Mexico State University, Bachelor of Science in Mechanical Engineering from Columbia University and Bachelor of Arts degree in Physics from Augustana College.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Registered professional engineer in Iowa and Minnesota, USA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One of the principal authors of IDEA’s District Cooling Best Practice Guide for Middle Eastern Projects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u="sng" dirty="0" smtClean="0">
                <a:solidFill>
                  <a:schemeClr val="tx1"/>
                </a:solidFill>
              </a:rPr>
              <a:t>The Analyst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Ola Rossing, president and founder of Hydroram </a:t>
            </a:r>
            <a:r>
              <a:rPr lang="en-US" sz="1800" dirty="0" smtClean="0">
                <a:solidFill>
                  <a:schemeClr val="tx1"/>
                </a:solidFill>
              </a:rPr>
              <a:t>AB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</a:rPr>
              <a:t>25 years’ experience solving complex hydraulic problems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Modeling results validated </a:t>
            </a:r>
            <a:r>
              <a:rPr lang="en-US" sz="1800" dirty="0">
                <a:solidFill>
                  <a:schemeClr val="tx1"/>
                </a:solidFill>
              </a:rPr>
              <a:t>through actual experience over several decades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</a:rPr>
              <a:t>Serves more than two-thirds for both district heating and district cooling systems in Sweden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</a:rPr>
              <a:t>Holds workshops to educate engineers and operators, because without a firm understanding of hydraulic principles, it is easy to misapply them with unpleasant results.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</a:rPr>
              <a:t>More than a thousand people have participated in Hydroram courses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1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5197386"/>
            <a:ext cx="2133600" cy="321132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1440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About the Investigators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62496" y="9231134"/>
            <a:ext cx="368504" cy="3810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249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1440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The Challenge?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TextBox 12"/>
          <p:cNvSpPr txBox="1"/>
          <p:nvPr/>
        </p:nvSpPr>
        <p:spPr>
          <a:xfrm>
            <a:off x="6883400" y="2681595"/>
            <a:ext cx="5960364" cy="5319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~340,000 TR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 smtClean="0"/>
              <a:t>Four plants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 smtClean="0"/>
              <a:t>All with TES tanks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170</a:t>
            </a:r>
            <a:r>
              <a:rPr kumimoji="0" lang="en-US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km supply and return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baseline="0" dirty="0" smtClean="0"/>
              <a:t>DN 200</a:t>
            </a:r>
            <a:r>
              <a:rPr lang="en-US" sz="4400" dirty="0" smtClean="0"/>
              <a:t> to DN 1600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524000"/>
            <a:ext cx="522582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46279" y="9221609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339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1440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Marina Booster Pumps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" y="2743200"/>
            <a:ext cx="6008255" cy="424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743200"/>
            <a:ext cx="5989320" cy="4230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400" y="6972143"/>
            <a:ext cx="10363200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Without booster pumps:  24.5 MW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With booster pumps:       16.4 MW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Power reduction:               8.1 MW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46279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7193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1440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Marina Booster Pumps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00200"/>
            <a:ext cx="6705600" cy="7208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200" y="4442381"/>
            <a:ext cx="6781800" cy="44730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Load &lt; capacity; no booster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400" dirty="0" smtClean="0"/>
              <a:t>Load &gt; capacity close bypass; run booster pumps to meet critical customer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6346279" y="9221609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6471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7400" y="609600"/>
            <a:ext cx="9753600" cy="787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Single Pumping </a:t>
            </a:r>
            <a:r>
              <a:rPr lang="en-US" sz="5400" dirty="0"/>
              <a:t>without 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1" y="2819400"/>
            <a:ext cx="7144419" cy="516641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00" y="2593777"/>
            <a:ext cx="5410200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Transients are manageable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000" dirty="0" smtClean="0"/>
              <a:t>Maximum pressure is reasonable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System pressure is all above the suction pressure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000" dirty="0" smtClean="0"/>
              <a:t>Minimum pressure held at pump suction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50000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5246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63600" y="609600"/>
            <a:ext cx="9448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1D436C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/>
            <a:r>
              <a:rPr lang="en-US" sz="5400" dirty="0" smtClean="0"/>
              <a:t>Single Pumping </a:t>
            </a:r>
            <a:r>
              <a:rPr lang="en-US" sz="5400" dirty="0"/>
              <a:t>with TES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910067"/>
            <a:ext cx="6829285" cy="4938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1600" y="2657277"/>
            <a:ext cx="5130800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Transients are extreme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000" dirty="0" smtClean="0"/>
              <a:t>Maximum pressure is greater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System pressure is all above the suction pressure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000" dirty="0" smtClean="0"/>
              <a:t>Minimum pressure held by tank level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350000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2486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2202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Tank Level Control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2133600"/>
            <a:ext cx="5486400" cy="530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System pressure above tank level varies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400" dirty="0" smtClean="0"/>
              <a:t>Set one plant as “static” tank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Manage levels in all the others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50" y="4114800"/>
            <a:ext cx="6611858" cy="4931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476487"/>
            <a:ext cx="3737610" cy="26383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6350000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5700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533400"/>
            <a:ext cx="9067800" cy="86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Tank Level </a:t>
            </a:r>
            <a:r>
              <a:rPr lang="en-US" sz="5400" dirty="0"/>
              <a:t>C</a:t>
            </a:r>
            <a:r>
              <a:rPr lang="en-US" sz="5400" dirty="0" smtClean="0"/>
              <a:t>ontrol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3" y="2216478"/>
            <a:ext cx="6144147" cy="448912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9296400"/>
            <a:ext cx="2531364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4400" y="3025358"/>
            <a:ext cx="5579364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Flow in must = out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400" dirty="0" smtClean="0"/>
              <a:t>Measure both and adjust LCV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Use LT to trim</a:t>
            </a:r>
            <a:r>
              <a:rPr kumimoji="0" lang="en-US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valve position  set point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Line Callout 1 (Accent Bar) 5"/>
          <p:cNvSpPr/>
          <p:nvPr/>
        </p:nvSpPr>
        <p:spPr>
          <a:xfrm>
            <a:off x="4445000" y="2607587"/>
            <a:ext cx="2971800" cy="410369"/>
          </a:xfrm>
          <a:prstGeom prst="accentCallout1">
            <a:avLst>
              <a:gd name="adj1" fmla="val 18750"/>
              <a:gd name="adj2" fmla="val -8333"/>
              <a:gd name="adj3" fmla="val 179347"/>
              <a:gd name="adj4" fmla="val -30641"/>
            </a:avLst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DN 1600 at West DCP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>
          <a:xfrm>
            <a:off x="6346279" y="9221608"/>
            <a:ext cx="384721" cy="379591"/>
          </a:xfrm>
        </p:spPr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4362" y="9221609"/>
            <a:ext cx="7620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of 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479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517</Words>
  <Application>Microsoft Office PowerPoint</Application>
  <PresentationFormat>Custom</PresentationFormat>
  <Paragraphs>108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Using Symmetrical Pumping to Manage Hydraulic Transients</vt:lpstr>
      <vt:lpstr>About the Investigators</vt:lpstr>
      <vt:lpstr>The Challenge?</vt:lpstr>
      <vt:lpstr>Marina Booster Pumps</vt:lpstr>
      <vt:lpstr>Marina Booster Pumps</vt:lpstr>
      <vt:lpstr>Single Pumping without TES</vt:lpstr>
      <vt:lpstr>PowerPoint Presentation</vt:lpstr>
      <vt:lpstr>Tank Level Control</vt:lpstr>
      <vt:lpstr>Tank Level Control</vt:lpstr>
      <vt:lpstr>PowerPoint Presentation</vt:lpstr>
      <vt:lpstr>Symmetrical Pumping</vt:lpstr>
      <vt:lpstr>PowerPoint Presentation</vt:lpstr>
      <vt:lpstr>Usable DP Constrained by Static</vt:lpstr>
      <vt:lpstr>Minimum Pinch Point</vt:lpstr>
      <vt:lpstr>Plant Regulation Strategy</vt:lpstr>
      <vt:lpstr>Transients—Single Pump</vt:lpstr>
      <vt:lpstr>Transients—Symmetrical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Miller</dc:creator>
  <cp:lastModifiedBy>Robert Miller</cp:lastModifiedBy>
  <cp:revision>75</cp:revision>
  <cp:lastPrinted>2017-10-08T05:25:32Z</cp:lastPrinted>
  <dcterms:modified xsi:type="dcterms:W3CDTF">2017-10-17T06:41:22Z</dcterms:modified>
</cp:coreProperties>
</file>